
<file path=[Content_Types].xml><?xml version="1.0" encoding="utf-8"?>
<Types xmlns="http://schemas.openxmlformats.org/package/2006/content-types"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405" r:id="rId4"/>
    <p:sldId id="685" r:id="rId5"/>
    <p:sldId id="406" r:id="rId6"/>
    <p:sldId id="345" r:id="rId7"/>
    <p:sldId id="689" r:id="rId8"/>
    <p:sldId id="686" r:id="rId9"/>
    <p:sldId id="690" r:id="rId10"/>
    <p:sldId id="691" r:id="rId11"/>
    <p:sldId id="692" r:id="rId12"/>
    <p:sldId id="693" r:id="rId13"/>
    <p:sldId id="694" r:id="rId14"/>
    <p:sldId id="673" r:id="rId15"/>
    <p:sldId id="419" r:id="rId16"/>
    <p:sldId id="687" r:id="rId17"/>
    <p:sldId id="688" r:id="rId18"/>
    <p:sldId id="695" r:id="rId19"/>
    <p:sldId id="696" r:id="rId20"/>
    <p:sldId id="698" r:id="rId21"/>
    <p:sldId id="697" r:id="rId22"/>
    <p:sldId id="68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3"/>
    <p:restoredTop sz="91564"/>
  </p:normalViewPr>
  <p:slideViewPr>
    <p:cSldViewPr snapToGrid="0" snapToObjects="1">
      <p:cViewPr varScale="1">
        <p:scale>
          <a:sx n="68" d="100"/>
          <a:sy n="68" d="100"/>
        </p:scale>
        <p:origin x="141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A041D-04CE-A74C-BBBB-AFC13AEB0B1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1626C-F406-AB46-941C-B3C7CC54D3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24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1312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4670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11304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81440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8338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7685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2732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468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3AF75-893C-BE42-A80F-5BB7B67F6A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75E16A-63C3-5842-8324-C895A143A2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74969-E3E1-5041-9512-169E8F479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F33F21-F904-3C48-9F36-C8C6CE12F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0D62B8-9FFF-B64D-AE36-2643CB40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332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931BA-5FA1-1C45-892F-130D72B2E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1459A-F68B-C94B-9F44-24A9B56AB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7819B-9E0C-AD44-8E33-B42257F34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90414-0D80-0840-B3CF-54B808EE4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FFB8C-38B8-9844-88E3-C7439F57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08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D37F4B-3EFF-E747-8285-C7586EE7A0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ECC63-6412-B348-87A4-473A51889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D967F-1D39-0A47-884C-294D67D3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CBEA0-3F87-1A40-A105-357782EB6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D0847-AC61-4B4C-A971-F4266CECE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50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CE60C-D835-C440-BFD0-B7E817BB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043B5-F496-9549-85C3-136A78EF7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7A719-89AA-B34A-AF24-705FB7FCE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F98771-7FD6-C44D-81A0-09570FF7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19981-D711-7A4B-B62C-A0BB7AB1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32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33241-4B95-E34F-B057-0C3987BF8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1D8250-A82E-144D-BE5E-3CB0BD974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FAB88-41FB-A147-8DB4-1FDBE0EEC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91731-D003-FF47-885C-E0E8B5A98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508FE-2F5A-BF4D-AA3E-B9A52F98D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3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D94F2-53A1-3A49-A032-408A19F3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684B7-481A-BC42-AB07-98F790963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459DC8-0D8D-DC45-98D8-5AC2583F9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DCA9A-6DD9-6F44-BB05-17FC01D0C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59C6E3-5A9F-734C-AC70-D556265F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AA5978-3420-0F41-A094-EA75C300F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261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0ADDE-7ED8-BC4F-B801-01A69586F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E66F0-D956-2A40-9ADC-213FB1294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92AA6-9F35-7848-B093-E340188EE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FA4CE3-0608-3248-8A77-02561BDC5E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7EB0F3-4E46-FE43-9E91-F0F691EB86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0A73C-8A60-D947-AD39-F94D506AF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C4D8C6-EA4F-6E4D-9AC6-D72DF7031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2C6EE7-8940-8440-9335-3DAF092A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94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BA660-3627-E345-9ED1-30753ACCC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59F376-84D0-9D4E-A99F-52A5C0ACD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1A8E76-23FF-3347-85F9-55F7877F2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5C0BA-9E38-4A4B-A15D-678A91064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197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9AAC3D-F412-F14C-A67D-814B42AA9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1B6FF-6FE1-074B-A04B-5A6C5AB8E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88153-CC62-A547-897E-C788172D7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939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77252-A3C4-6348-BEE2-B9A45A1EA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3A2D-262E-0E43-B1D8-477F15A72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82BAE-4C4C-AC4E-81E7-13C3FBB776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FDACA-D6F2-4942-8879-63DC41CF7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6D5EA-A524-B345-9060-2EC6AA5D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AD0B0-AC5C-FB42-B217-B02E714B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4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B7C5F-33A9-4349-893F-FACFFCA16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1CB335-DC41-514E-B14C-48E5C60A22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2BF398-45E9-BA47-A326-1C845747AE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051E85-E161-0540-B38D-89454FFBA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35D5B-5073-E547-A235-FF03FF5A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BBB34-152C-0440-A1AC-8123EC22F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5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44A57A-A8A3-E44E-B710-5AC7FF11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ED5CB-B715-C540-82B8-D6CB3EFF1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618C51-3E51-E54E-8C69-426FDC1180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F8388-847C-794B-B03C-FF7C334D1AC5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1CA4E-E22B-E142-85FE-544CA6C351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3B155-48B6-9F43-9BF9-2B8833243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115EA-039C-D445-854C-A299F2915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7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400294167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6544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두다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자전거 타는 방법은 한 번 </a:t>
            </a:r>
            <a:r>
              <a:rPr lang="en-US" altLang="ko-KR" sz="2800" dirty="0">
                <a:solidFill>
                  <a:schemeClr val="tx1"/>
                </a:solidFill>
              </a:rPr>
              <a:t>__________</a:t>
            </a:r>
            <a:r>
              <a:rPr lang="ko-KR" altLang="en-US" sz="2800" dirty="0">
                <a:solidFill>
                  <a:schemeClr val="tx1"/>
                </a:solidFill>
              </a:rPr>
              <a:t>  잊어버리지 않아요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배우다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6811463" y="2631648"/>
            <a:ext cx="1974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배워 두면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02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두다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학생일 때 여러 종류의 책을 많이 </a:t>
            </a:r>
            <a:r>
              <a:rPr lang="en-US" altLang="ko-KR" sz="2800" dirty="0">
                <a:solidFill>
                  <a:schemeClr val="tx1"/>
                </a:solidFill>
              </a:rPr>
              <a:t>__________</a:t>
            </a:r>
            <a:r>
              <a:rPr lang="ko-KR" altLang="en-US" sz="2800" dirty="0">
                <a:solidFill>
                  <a:schemeClr val="tx1"/>
                </a:solidFill>
              </a:rPr>
              <a:t>게 좋아요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읽다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8120717" y="2631648"/>
            <a:ext cx="1974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읽어 두는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585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두다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날마다 쓴 돈을 용돈 기입장에  </a:t>
            </a:r>
            <a:r>
              <a:rPr lang="en-US" altLang="ko-KR" sz="2800" dirty="0">
                <a:solidFill>
                  <a:schemeClr val="tx1"/>
                </a:solidFill>
              </a:rPr>
              <a:t>_____________.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적다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8462091" y="2631648"/>
            <a:ext cx="2305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적어 두세요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88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 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두다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97727" y="2171944"/>
            <a:ext cx="9365673" cy="176402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여행할 때 여행지에 대해서 미리  </a:t>
            </a:r>
            <a:r>
              <a:rPr lang="en-US" altLang="ko-KR" sz="2800" dirty="0">
                <a:solidFill>
                  <a:schemeClr val="tx1"/>
                </a:solidFill>
              </a:rPr>
              <a:t>___________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알다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더 재미있게 여행할 수 있어요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8931209" y="2342858"/>
            <a:ext cx="2305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알아 두면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31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5746" y="881901"/>
            <a:ext cx="374152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P.118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</a:t>
            </a:r>
            <a:r>
              <a:rPr lang="ko-KR" altLang="en-US" sz="2800" dirty="0">
                <a:solidFill>
                  <a:schemeClr val="tx1"/>
                </a:solidFill>
              </a:rPr>
              <a:t> 용돈을 모아서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4B53F8-AC73-924E-BD6F-5CC56667A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158" y="1542444"/>
            <a:ext cx="5139588" cy="39025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B3419F-F339-E64F-83C1-C5C04D808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746" y="1348709"/>
            <a:ext cx="6223000" cy="4114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E11F57-0F38-0948-BFCB-77C551A622B0}"/>
              </a:ext>
            </a:extLst>
          </p:cNvPr>
          <p:cNvSpPr txBox="1"/>
          <p:nvPr/>
        </p:nvSpPr>
        <p:spPr>
          <a:xfrm>
            <a:off x="5693023" y="2646988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728350-6D09-3841-B2C9-9774BB04CBDB}"/>
              </a:ext>
            </a:extLst>
          </p:cNvPr>
          <p:cNvSpPr txBox="1"/>
          <p:nvPr/>
        </p:nvSpPr>
        <p:spPr>
          <a:xfrm>
            <a:off x="5685726" y="444079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6261646-EC90-014A-818F-3C72BEED4036}"/>
              </a:ext>
            </a:extLst>
          </p:cNvPr>
          <p:cNvSpPr txBox="1">
            <a:spLocks/>
          </p:cNvSpPr>
          <p:nvPr/>
        </p:nvSpPr>
        <p:spPr>
          <a:xfrm>
            <a:off x="5265746" y="5479982"/>
            <a:ext cx="6782595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000000"/>
                </a:solidFill>
              </a:rPr>
              <a:t>여러분은 용돈을 받아서 어떻게 사용하나요</a:t>
            </a:r>
            <a:r>
              <a:rPr lang="en-US" altLang="ko-KR" sz="2400" dirty="0">
                <a:solidFill>
                  <a:srgbClr val="000000"/>
                </a:solidFill>
              </a:rPr>
              <a:t>?</a:t>
            </a:r>
            <a:r>
              <a:rPr lang="ko-KR" altLang="en-US" sz="2400" dirty="0">
                <a:solidFill>
                  <a:srgbClr val="000000"/>
                </a:solidFill>
              </a:rPr>
              <a:t> </a:t>
            </a:r>
            <a:r>
              <a:rPr lang="en-US" altLang="ko-KR" sz="2400" dirty="0">
                <a:solidFill>
                  <a:srgbClr val="000000"/>
                </a:solidFill>
              </a:rPr>
              <a:t>P.118</a:t>
            </a:r>
            <a:endParaRPr lang="en-US" sz="2400" dirty="0">
              <a:solidFill>
                <a:srgbClr val="000000"/>
              </a:solidFill>
            </a:endParaRPr>
          </a:p>
        </p:txBody>
      </p:sp>
      <p:pic>
        <p:nvPicPr>
          <p:cNvPr id="10" name="Online Media 9" descr="022.mp3">
            <a:hlinkClick r:id="" action="ppaction://media"/>
            <a:extLst>
              <a:ext uri="{FF2B5EF4-FFF2-40B4-BE49-F238E27FC236}">
                <a16:creationId xmlns:a16="http://schemas.microsoft.com/office/drawing/2014/main" id="{B8FB15A5-6F58-984D-B268-B2A529BA2B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7269" y="538742"/>
            <a:ext cx="686318" cy="6863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609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4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189042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P.120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12</a:t>
            </a:r>
            <a:r>
              <a:rPr lang="ko-KR" altLang="en-US" sz="2800" dirty="0">
                <a:solidFill>
                  <a:schemeClr val="tx1"/>
                </a:solidFill>
              </a:rPr>
              <a:t> 용돈을 모아서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09234"/>
            <a:ext cx="12192000" cy="44876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82C5C9-0B2C-1649-BF02-F57FCC3BA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83"/>
          <a:stretch/>
        </p:blipFill>
        <p:spPr>
          <a:xfrm>
            <a:off x="109188" y="718419"/>
            <a:ext cx="7577049" cy="503840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366FC80-1B68-E94B-A1B2-B6FB9B92B61E}"/>
              </a:ext>
            </a:extLst>
          </p:cNvPr>
          <p:cNvSpPr txBox="1">
            <a:spLocks/>
          </p:cNvSpPr>
          <p:nvPr/>
        </p:nvSpPr>
        <p:spPr>
          <a:xfrm>
            <a:off x="142783" y="5818339"/>
            <a:ext cx="9503710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자신이 정한 저축 계획을 글로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r>
              <a:rPr lang="en-US" altLang="ko-KR" sz="2800" dirty="0">
                <a:solidFill>
                  <a:srgbClr val="000000"/>
                </a:solidFill>
              </a:rPr>
              <a:t>P.121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62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7195C6-8567-BE4A-A3C2-44D9520A1474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4579001" cy="7627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2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200" dirty="0">
                <a:solidFill>
                  <a:schemeClr val="tx1"/>
                </a:solidFill>
              </a:rPr>
              <a:t>4-2</a:t>
            </a:r>
            <a:r>
              <a:rPr lang="ko-KR" altLang="en-US" sz="2200" dirty="0">
                <a:solidFill>
                  <a:schemeClr val="tx1"/>
                </a:solidFill>
              </a:rPr>
              <a:t> 워크북</a:t>
            </a:r>
            <a:endParaRPr lang="en-US" altLang="ko-KR" sz="2200" dirty="0">
              <a:solidFill>
                <a:schemeClr val="tx1"/>
              </a:solidFill>
            </a:endParaRPr>
          </a:p>
          <a:p>
            <a:pPr algn="ctr"/>
            <a:r>
              <a:rPr lang="en-US" altLang="ko-KR" sz="2200" dirty="0">
                <a:solidFill>
                  <a:schemeClr val="tx1"/>
                </a:solidFill>
              </a:rPr>
              <a:t>Unit 12</a:t>
            </a:r>
            <a:r>
              <a:rPr lang="ko-KR" altLang="en-US" sz="2200" dirty="0">
                <a:solidFill>
                  <a:schemeClr val="tx1"/>
                </a:solidFill>
              </a:rPr>
              <a:t> 용돈을 모아서 </a:t>
            </a:r>
            <a:r>
              <a:rPr lang="en-US" altLang="ko-KR" sz="2200" dirty="0">
                <a:solidFill>
                  <a:schemeClr val="tx1"/>
                </a:solidFill>
              </a:rPr>
              <a:t>P.47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9DF33B4-9854-8849-84B6-44468DEC7E02}"/>
              </a:ext>
            </a:extLst>
          </p:cNvPr>
          <p:cNvSpPr txBox="1"/>
          <p:nvPr/>
        </p:nvSpPr>
        <p:spPr>
          <a:xfrm>
            <a:off x="0" y="6417993"/>
            <a:ext cx="12192000" cy="4400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23D3ED-21D6-A749-9EA5-D4147E908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40" y="845127"/>
            <a:ext cx="10654919" cy="51677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F2DDB11-6D8E-2C44-895E-0A4E25B3D13F}"/>
              </a:ext>
            </a:extLst>
          </p:cNvPr>
          <p:cNvSpPr txBox="1"/>
          <p:nvPr/>
        </p:nvSpPr>
        <p:spPr>
          <a:xfrm>
            <a:off x="4796578" y="3859604"/>
            <a:ext cx="2069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1"/>
                </a:solidFill>
              </a:rPr>
              <a:t>티끌 모아 태산</a:t>
            </a:r>
            <a:endParaRPr lang="en-US" sz="16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4036AF-5C5C-3E49-9AAD-3FD4B2D5F6A7}"/>
              </a:ext>
            </a:extLst>
          </p:cNvPr>
          <p:cNvSpPr txBox="1"/>
          <p:nvPr/>
        </p:nvSpPr>
        <p:spPr>
          <a:xfrm>
            <a:off x="4218340" y="4387835"/>
            <a:ext cx="11564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저금통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CF315C-F292-5048-9234-0942A3ECFA4E}"/>
              </a:ext>
            </a:extLst>
          </p:cNvPr>
          <p:cNvSpPr txBox="1"/>
          <p:nvPr/>
        </p:nvSpPr>
        <p:spPr>
          <a:xfrm>
            <a:off x="4804180" y="4978114"/>
            <a:ext cx="8490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용돈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24E5CE-C1B0-D047-B5FD-95AB9F33B5B7}"/>
              </a:ext>
            </a:extLst>
          </p:cNvPr>
          <p:cNvSpPr txBox="1"/>
          <p:nvPr/>
        </p:nvSpPr>
        <p:spPr>
          <a:xfrm>
            <a:off x="5831164" y="5548731"/>
            <a:ext cx="8490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저축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F0F352-6A09-9246-9FA1-CD88DF6F854B}"/>
              </a:ext>
            </a:extLst>
          </p:cNvPr>
          <p:cNvSpPr txBox="1"/>
          <p:nvPr/>
        </p:nvSpPr>
        <p:spPr>
          <a:xfrm>
            <a:off x="5767015" y="4988896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409DC1-F4C0-394C-A2E0-301E3FD20252}"/>
              </a:ext>
            </a:extLst>
          </p:cNvPr>
          <p:cNvSpPr txBox="1"/>
          <p:nvPr/>
        </p:nvSpPr>
        <p:spPr>
          <a:xfrm>
            <a:off x="6616108" y="5540813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77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19" grpId="0"/>
      <p:bldP spid="5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B87248F-3865-0A41-A144-3C8AC31CE049}"/>
              </a:ext>
            </a:extLst>
          </p:cNvPr>
          <p:cNvSpPr txBox="1"/>
          <p:nvPr/>
        </p:nvSpPr>
        <p:spPr>
          <a:xfrm>
            <a:off x="0" y="6509288"/>
            <a:ext cx="12192000" cy="348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5427C-7C2E-A547-B53D-21608C2B6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7" y="348711"/>
            <a:ext cx="8840480" cy="5990095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B650B9F3-7C4A-D049-9F09-B0C091361198}"/>
              </a:ext>
            </a:extLst>
          </p:cNvPr>
          <p:cNvSpPr txBox="1">
            <a:spLocks/>
          </p:cNvSpPr>
          <p:nvPr/>
        </p:nvSpPr>
        <p:spPr>
          <a:xfrm>
            <a:off x="7516678" y="0"/>
            <a:ext cx="4675322" cy="6974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000" dirty="0">
                <a:solidFill>
                  <a:schemeClr val="tx1"/>
                </a:solidFill>
              </a:rPr>
              <a:t>4-2</a:t>
            </a:r>
            <a:r>
              <a:rPr lang="ko-KR" altLang="en-US" sz="2000" dirty="0">
                <a:solidFill>
                  <a:schemeClr val="tx1"/>
                </a:solidFill>
              </a:rPr>
              <a:t> 워크북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12 </a:t>
            </a:r>
            <a:r>
              <a:rPr lang="ko-KR" altLang="en-US" sz="2000" dirty="0">
                <a:solidFill>
                  <a:schemeClr val="tx1"/>
                </a:solidFill>
              </a:rPr>
              <a:t>용돈을 모아서 </a:t>
            </a:r>
            <a:r>
              <a:rPr lang="en-US" altLang="ko-KR" sz="2000" dirty="0">
                <a:solidFill>
                  <a:schemeClr val="tx1"/>
                </a:solidFill>
              </a:rPr>
              <a:t>P.47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6C7291-946A-4B42-8A3C-EC2760330D87}"/>
              </a:ext>
            </a:extLst>
          </p:cNvPr>
          <p:cNvSpPr txBox="1"/>
          <p:nvPr/>
        </p:nvSpPr>
        <p:spPr>
          <a:xfrm>
            <a:off x="3097303" y="3198167"/>
            <a:ext cx="1069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모은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4E26C1-08E0-1F4B-8D0A-89D535600D0D}"/>
              </a:ext>
            </a:extLst>
          </p:cNvPr>
          <p:cNvSpPr txBox="1"/>
          <p:nvPr/>
        </p:nvSpPr>
        <p:spPr>
          <a:xfrm>
            <a:off x="4587647" y="3681942"/>
            <a:ext cx="1214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들어요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0B9C64-5B15-2244-9D47-1FD35DBC4F22}"/>
              </a:ext>
            </a:extLst>
          </p:cNvPr>
          <p:cNvSpPr txBox="1"/>
          <p:nvPr/>
        </p:nvSpPr>
        <p:spPr>
          <a:xfrm>
            <a:off x="3980404" y="5010374"/>
            <a:ext cx="2115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심부름할게요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D8D8C1-DC33-A446-B2CB-B5AAAE6524AD}"/>
              </a:ext>
            </a:extLst>
          </p:cNvPr>
          <p:cNvSpPr txBox="1"/>
          <p:nvPr/>
        </p:nvSpPr>
        <p:spPr>
          <a:xfrm>
            <a:off x="3824710" y="5877141"/>
            <a:ext cx="1525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아껴 쓰는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4963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3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7195C6-8567-BE4A-A3C2-44D9520A1474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4579001" cy="7627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2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200" dirty="0">
                <a:solidFill>
                  <a:schemeClr val="tx1"/>
                </a:solidFill>
              </a:rPr>
              <a:t>4-2</a:t>
            </a:r>
            <a:r>
              <a:rPr lang="ko-KR" altLang="en-US" sz="2200" dirty="0">
                <a:solidFill>
                  <a:schemeClr val="tx1"/>
                </a:solidFill>
              </a:rPr>
              <a:t> 워크북</a:t>
            </a:r>
            <a:endParaRPr lang="en-US" altLang="ko-KR" sz="2200" dirty="0">
              <a:solidFill>
                <a:schemeClr val="tx1"/>
              </a:solidFill>
            </a:endParaRPr>
          </a:p>
          <a:p>
            <a:pPr algn="ctr"/>
            <a:r>
              <a:rPr lang="en-US" altLang="ko-KR" sz="2200" dirty="0">
                <a:solidFill>
                  <a:schemeClr val="tx1"/>
                </a:solidFill>
              </a:rPr>
              <a:t>Unit 12</a:t>
            </a:r>
            <a:r>
              <a:rPr lang="ko-KR" altLang="en-US" sz="2200" dirty="0">
                <a:solidFill>
                  <a:schemeClr val="tx1"/>
                </a:solidFill>
              </a:rPr>
              <a:t> 용돈을 모아서 </a:t>
            </a:r>
            <a:r>
              <a:rPr lang="en-US" altLang="ko-KR" sz="2200" dirty="0">
                <a:solidFill>
                  <a:schemeClr val="tx1"/>
                </a:solidFill>
              </a:rPr>
              <a:t>P.48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9DF33B4-9854-8849-84B6-44468DEC7E02}"/>
              </a:ext>
            </a:extLst>
          </p:cNvPr>
          <p:cNvSpPr txBox="1"/>
          <p:nvPr/>
        </p:nvSpPr>
        <p:spPr>
          <a:xfrm>
            <a:off x="0" y="6417993"/>
            <a:ext cx="12192000" cy="4400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02274B-F485-E542-A83D-5795A5729E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967215"/>
            <a:ext cx="9827928" cy="53204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1FC3CD-B8DD-3D4E-AABB-8051DFA8A22A}"/>
              </a:ext>
            </a:extLst>
          </p:cNvPr>
          <p:cNvSpPr txBox="1"/>
          <p:nvPr/>
        </p:nvSpPr>
        <p:spPr>
          <a:xfrm>
            <a:off x="3344947" y="3987431"/>
            <a:ext cx="3558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공에 맞고 말았어요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1223C-31C5-1F4B-A292-3AD2672F3B97}"/>
              </a:ext>
            </a:extLst>
          </p:cNvPr>
          <p:cNvSpPr txBox="1"/>
          <p:nvPr/>
        </p:nvSpPr>
        <p:spPr>
          <a:xfrm>
            <a:off x="3468821" y="4516830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가방을 잃어버리고 말았어요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F5B319-1B1E-254D-BB52-C97EA9562AA1}"/>
              </a:ext>
            </a:extLst>
          </p:cNvPr>
          <p:cNvSpPr txBox="1"/>
          <p:nvPr/>
        </p:nvSpPr>
        <p:spPr>
          <a:xfrm>
            <a:off x="2835965" y="5108355"/>
            <a:ext cx="3558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배탈이 나고 말았어요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DE48A3-5353-294B-9600-2EC285BD4C08}"/>
              </a:ext>
            </a:extLst>
          </p:cNvPr>
          <p:cNvSpPr txBox="1"/>
          <p:nvPr/>
        </p:nvSpPr>
        <p:spPr>
          <a:xfrm>
            <a:off x="3811688" y="5698631"/>
            <a:ext cx="3558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기차를 놓치고 말았어요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940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B87248F-3865-0A41-A144-3C8AC31CE049}"/>
              </a:ext>
            </a:extLst>
          </p:cNvPr>
          <p:cNvSpPr txBox="1"/>
          <p:nvPr/>
        </p:nvSpPr>
        <p:spPr>
          <a:xfrm>
            <a:off x="0" y="6509288"/>
            <a:ext cx="12192000" cy="348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76B1D8-548C-EF42-AFF0-EAD7CA235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54" y="174356"/>
            <a:ext cx="7965829" cy="633493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E32275E-010A-F34C-9F55-6CE8CB31160A}"/>
              </a:ext>
            </a:extLst>
          </p:cNvPr>
          <p:cNvSpPr txBox="1">
            <a:spLocks/>
          </p:cNvSpPr>
          <p:nvPr/>
        </p:nvSpPr>
        <p:spPr>
          <a:xfrm>
            <a:off x="7516678" y="0"/>
            <a:ext cx="4675322" cy="6974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000" dirty="0">
                <a:solidFill>
                  <a:schemeClr val="tx1"/>
                </a:solidFill>
              </a:rPr>
              <a:t>4-2</a:t>
            </a:r>
            <a:r>
              <a:rPr lang="ko-KR" altLang="en-US" sz="2000" dirty="0">
                <a:solidFill>
                  <a:schemeClr val="tx1"/>
                </a:solidFill>
              </a:rPr>
              <a:t> 워크북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12 </a:t>
            </a:r>
            <a:r>
              <a:rPr lang="ko-KR" altLang="en-US" sz="2000" dirty="0">
                <a:solidFill>
                  <a:schemeClr val="tx1"/>
                </a:solidFill>
              </a:rPr>
              <a:t>용돈을 모아서 </a:t>
            </a:r>
            <a:r>
              <a:rPr lang="en-US" altLang="ko-KR" sz="2000" dirty="0">
                <a:solidFill>
                  <a:schemeClr val="tx1"/>
                </a:solidFill>
              </a:rPr>
              <a:t>P.48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355AC2F-7D17-C342-A32C-E858492B9F6B}"/>
              </a:ext>
            </a:extLst>
          </p:cNvPr>
          <p:cNvCxnSpPr>
            <a:cxnSpLocks/>
          </p:cNvCxnSpPr>
          <p:nvPr/>
        </p:nvCxnSpPr>
        <p:spPr>
          <a:xfrm flipV="1">
            <a:off x="3174124" y="1292088"/>
            <a:ext cx="3186919" cy="367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086FCBB-CC24-DC48-976D-D6285162DBBF}"/>
              </a:ext>
            </a:extLst>
          </p:cNvPr>
          <p:cNvSpPr txBox="1"/>
          <p:nvPr/>
        </p:nvSpPr>
        <p:spPr>
          <a:xfrm>
            <a:off x="5610396" y="4059630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지각하고 말았어요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B25414-CBD2-3C48-B77C-4C2853773696}"/>
              </a:ext>
            </a:extLst>
          </p:cNvPr>
          <p:cNvCxnSpPr>
            <a:cxnSpLocks/>
          </p:cNvCxnSpPr>
          <p:nvPr/>
        </p:nvCxnSpPr>
        <p:spPr>
          <a:xfrm>
            <a:off x="3173716" y="2071638"/>
            <a:ext cx="3187327" cy="4508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C5BB830-CA79-644B-BEB8-34E1FE35DDB8}"/>
              </a:ext>
            </a:extLst>
          </p:cNvPr>
          <p:cNvSpPr txBox="1"/>
          <p:nvPr/>
        </p:nvSpPr>
        <p:spPr>
          <a:xfrm>
            <a:off x="3944277" y="4757258"/>
            <a:ext cx="329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시험을 못 보고 말았어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F0666A-C061-474A-B03A-FDD459638777}"/>
              </a:ext>
            </a:extLst>
          </p:cNvPr>
          <p:cNvCxnSpPr>
            <a:cxnSpLocks/>
          </p:cNvCxnSpPr>
          <p:nvPr/>
        </p:nvCxnSpPr>
        <p:spPr>
          <a:xfrm flipV="1">
            <a:off x="3173715" y="1711301"/>
            <a:ext cx="3187328" cy="8111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275373C6-B394-FF45-BB7D-AA34FF220DC8}"/>
              </a:ext>
            </a:extLst>
          </p:cNvPr>
          <p:cNvSpPr txBox="1"/>
          <p:nvPr/>
        </p:nvSpPr>
        <p:spPr>
          <a:xfrm>
            <a:off x="3921128" y="5403659"/>
            <a:ext cx="3297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 못하고 말았어요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318F911-4429-A441-B709-2B869601A2B0}"/>
              </a:ext>
            </a:extLst>
          </p:cNvPr>
          <p:cNvCxnSpPr>
            <a:cxnSpLocks/>
          </p:cNvCxnSpPr>
          <p:nvPr/>
        </p:nvCxnSpPr>
        <p:spPr>
          <a:xfrm>
            <a:off x="3094887" y="2916250"/>
            <a:ext cx="32661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B24AF4E4-D056-D648-A2E5-0B87CB5658A8}"/>
              </a:ext>
            </a:extLst>
          </p:cNvPr>
          <p:cNvSpPr txBox="1"/>
          <p:nvPr/>
        </p:nvSpPr>
        <p:spPr>
          <a:xfrm>
            <a:off x="4526080" y="5857540"/>
            <a:ext cx="3902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접시를 깨뜨리고 말았어요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51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8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AAD534-66C5-B04E-9703-0BE893C55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733" y="0"/>
            <a:ext cx="7696229" cy="6182943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988DF10-72E6-CB44-83A8-1EF47835EE5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72095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B87248F-3865-0A41-A144-3C8AC31CE049}"/>
              </a:ext>
            </a:extLst>
          </p:cNvPr>
          <p:cNvSpPr txBox="1"/>
          <p:nvPr/>
        </p:nvSpPr>
        <p:spPr>
          <a:xfrm>
            <a:off x="0" y="6509288"/>
            <a:ext cx="12192000" cy="3487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604A95-44B7-E647-99AC-180F549D0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57" y="306196"/>
            <a:ext cx="9052873" cy="6152703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718EA85-15E0-D644-B4C7-EC22942C064F}"/>
              </a:ext>
            </a:extLst>
          </p:cNvPr>
          <p:cNvSpPr txBox="1">
            <a:spLocks/>
          </p:cNvSpPr>
          <p:nvPr/>
        </p:nvSpPr>
        <p:spPr>
          <a:xfrm>
            <a:off x="7516678" y="0"/>
            <a:ext cx="4675322" cy="6974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000" dirty="0">
                <a:solidFill>
                  <a:schemeClr val="tx1"/>
                </a:solidFill>
              </a:rPr>
              <a:t>4-2</a:t>
            </a:r>
            <a:r>
              <a:rPr lang="ko-KR" altLang="en-US" sz="2000" dirty="0">
                <a:solidFill>
                  <a:schemeClr val="tx1"/>
                </a:solidFill>
              </a:rPr>
              <a:t> 워크북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12 </a:t>
            </a:r>
            <a:r>
              <a:rPr lang="ko-KR" altLang="en-US" sz="2000" dirty="0">
                <a:solidFill>
                  <a:schemeClr val="tx1"/>
                </a:solidFill>
              </a:rPr>
              <a:t>용돈을 모아서 </a:t>
            </a:r>
            <a:r>
              <a:rPr lang="en-US" altLang="ko-KR" sz="2000" dirty="0">
                <a:solidFill>
                  <a:schemeClr val="tx1"/>
                </a:solidFill>
              </a:rPr>
              <a:t>P.49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3EB99B-2334-654B-BFD7-C019B40417F2}"/>
              </a:ext>
            </a:extLst>
          </p:cNvPr>
          <p:cNvSpPr txBox="1"/>
          <p:nvPr/>
        </p:nvSpPr>
        <p:spPr>
          <a:xfrm>
            <a:off x="1582093" y="3435614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자전거 주차장에 세워 두었어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94C76F-920D-9A48-A9D7-626EAA057233}"/>
              </a:ext>
            </a:extLst>
          </p:cNvPr>
          <p:cNvSpPr txBox="1"/>
          <p:nvPr/>
        </p:nvSpPr>
        <p:spPr>
          <a:xfrm>
            <a:off x="2103123" y="4244753"/>
            <a:ext cx="343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주말에 미리 사 두었어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5150BD-48C2-3A40-A062-889724F644BD}"/>
              </a:ext>
            </a:extLst>
          </p:cNvPr>
          <p:cNvSpPr txBox="1"/>
          <p:nvPr/>
        </p:nvSpPr>
        <p:spPr>
          <a:xfrm>
            <a:off x="3707834" y="5078730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서랍에 넣어 두었어요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62833-8BC0-0149-B39D-71A7107DF56A}"/>
              </a:ext>
            </a:extLst>
          </p:cNvPr>
          <p:cNvSpPr txBox="1"/>
          <p:nvPr/>
        </p:nvSpPr>
        <p:spPr>
          <a:xfrm>
            <a:off x="3103400" y="5927087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냉장고에 넣어 두었어요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775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09DF33B4-9854-8849-84B6-44468DEC7E02}"/>
              </a:ext>
            </a:extLst>
          </p:cNvPr>
          <p:cNvSpPr txBox="1"/>
          <p:nvPr/>
        </p:nvSpPr>
        <p:spPr>
          <a:xfrm>
            <a:off x="0" y="6417993"/>
            <a:ext cx="12192000" cy="4400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C7E6D1-2DF1-294C-A455-EF1282926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19" y="115164"/>
            <a:ext cx="8454519" cy="630282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3385634-03E1-004D-BB8A-9363CE08C718}"/>
              </a:ext>
            </a:extLst>
          </p:cNvPr>
          <p:cNvSpPr txBox="1">
            <a:spLocks/>
          </p:cNvSpPr>
          <p:nvPr/>
        </p:nvSpPr>
        <p:spPr>
          <a:xfrm>
            <a:off x="7516678" y="0"/>
            <a:ext cx="4675322" cy="6974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0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000" dirty="0">
                <a:solidFill>
                  <a:schemeClr val="tx1"/>
                </a:solidFill>
              </a:rPr>
              <a:t>4-2</a:t>
            </a:r>
            <a:r>
              <a:rPr lang="ko-KR" altLang="en-US" sz="2000" dirty="0">
                <a:solidFill>
                  <a:schemeClr val="tx1"/>
                </a:solidFill>
              </a:rPr>
              <a:t> 워크북</a:t>
            </a:r>
            <a:endParaRPr lang="en-US" altLang="ko-KR" sz="2000" dirty="0">
              <a:solidFill>
                <a:schemeClr val="tx1"/>
              </a:solidFill>
            </a:endParaRPr>
          </a:p>
          <a:p>
            <a:pPr algn="ctr"/>
            <a:r>
              <a:rPr lang="en-US" altLang="ko-KR" sz="2000" dirty="0">
                <a:solidFill>
                  <a:schemeClr val="tx1"/>
                </a:solidFill>
              </a:rPr>
              <a:t>Unit 12 </a:t>
            </a:r>
            <a:r>
              <a:rPr lang="ko-KR" altLang="en-US" sz="2000" dirty="0">
                <a:solidFill>
                  <a:schemeClr val="tx1"/>
                </a:solidFill>
              </a:rPr>
              <a:t>용돈을 모아서 </a:t>
            </a:r>
            <a:r>
              <a:rPr lang="en-US" altLang="ko-KR" sz="2000" dirty="0">
                <a:solidFill>
                  <a:schemeClr val="tx1"/>
                </a:solidFill>
              </a:rPr>
              <a:t>P.49</a:t>
            </a:r>
            <a:endParaRPr lang="en-US" sz="2000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6101079-7A5C-8042-8A84-36A568D26E1B}"/>
              </a:ext>
            </a:extLst>
          </p:cNvPr>
          <p:cNvCxnSpPr>
            <a:cxnSpLocks/>
          </p:cNvCxnSpPr>
          <p:nvPr/>
        </p:nvCxnSpPr>
        <p:spPr>
          <a:xfrm>
            <a:off x="3705726" y="2053389"/>
            <a:ext cx="3176337" cy="992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5961B57F-6726-494F-9294-926D58DD5C99}"/>
              </a:ext>
            </a:extLst>
          </p:cNvPr>
          <p:cNvSpPr txBox="1"/>
          <p:nvPr/>
        </p:nvSpPr>
        <p:spPr>
          <a:xfrm>
            <a:off x="3228367" y="4357853"/>
            <a:ext cx="5281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필요한 물건을 수첩에 적어 두었어요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608308-790A-1942-AE4B-7F1457CA331D}"/>
              </a:ext>
            </a:extLst>
          </p:cNvPr>
          <p:cNvSpPr txBox="1"/>
          <p:nvPr/>
        </p:nvSpPr>
        <p:spPr>
          <a:xfrm>
            <a:off x="3171922" y="4853385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서점에서 책을 사 두었어요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C975D13-02CA-C94E-9B57-48D37FCA358A}"/>
              </a:ext>
            </a:extLst>
          </p:cNvPr>
          <p:cNvCxnSpPr>
            <a:cxnSpLocks/>
          </p:cNvCxnSpPr>
          <p:nvPr/>
        </p:nvCxnSpPr>
        <p:spPr>
          <a:xfrm flipV="1">
            <a:off x="3705726" y="1496705"/>
            <a:ext cx="3176337" cy="1018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FFA0067-03C3-364C-8553-739F52A38C3C}"/>
              </a:ext>
            </a:extLst>
          </p:cNvPr>
          <p:cNvCxnSpPr>
            <a:cxnSpLocks/>
          </p:cNvCxnSpPr>
          <p:nvPr/>
        </p:nvCxnSpPr>
        <p:spPr>
          <a:xfrm>
            <a:off x="3705726" y="3038130"/>
            <a:ext cx="3176337" cy="5647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4730FC8-6541-964A-A146-D7C61F3ECAF1}"/>
              </a:ext>
            </a:extLst>
          </p:cNvPr>
          <p:cNvSpPr txBox="1"/>
          <p:nvPr/>
        </p:nvSpPr>
        <p:spPr>
          <a:xfrm>
            <a:off x="3883716" y="5353110"/>
            <a:ext cx="52816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가는 길을 인터넷에서 찾아 두었어요</a:t>
            </a:r>
            <a:r>
              <a:rPr lang="en-US" altLang="ko-KR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8B9AD6B-F02E-2E48-9652-1A7CC91DFE19}"/>
              </a:ext>
            </a:extLst>
          </p:cNvPr>
          <p:cNvCxnSpPr>
            <a:cxnSpLocks/>
          </p:cNvCxnSpPr>
          <p:nvPr/>
        </p:nvCxnSpPr>
        <p:spPr>
          <a:xfrm flipV="1">
            <a:off x="3705724" y="2005879"/>
            <a:ext cx="3176339" cy="15319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433EF0A-5819-8D4D-86EA-FCD18C615234}"/>
              </a:ext>
            </a:extLst>
          </p:cNvPr>
          <p:cNvSpPr txBox="1"/>
          <p:nvPr/>
        </p:nvSpPr>
        <p:spPr>
          <a:xfrm>
            <a:off x="3519194" y="5844650"/>
            <a:ext cx="4243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식당을 예약해 두었어요</a:t>
            </a:r>
            <a:endParaRPr lang="en-US" sz="24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836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1" grpId="0"/>
      <p:bldP spid="3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/>
              <a:t> References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4-2</a:t>
            </a:r>
            <a:r>
              <a:rPr lang="ko-KR" altLang="en-US" sz="3400" dirty="0"/>
              <a:t> </a:t>
            </a:r>
            <a:r>
              <a:rPr lang="en-US" altLang="ko-KR" sz="3400" dirty="0"/>
              <a:t>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altLang="ko-KR" sz="3400" dirty="0"/>
          </a:p>
          <a:p>
            <a:endParaRPr lang="en-US" sz="3400" dirty="0"/>
          </a:p>
          <a:p>
            <a:pPr marL="0" indent="0">
              <a:buNone/>
            </a:pP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90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E57859-5DE3-5A45-BB38-8AA93DDF93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8316" b="3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BF26D6E-1C90-8C46-9238-5F698854C5C5}"/>
              </a:ext>
            </a:extLst>
          </p:cNvPr>
          <p:cNvSpPr txBox="1">
            <a:spLocks/>
          </p:cNvSpPr>
          <p:nvPr/>
        </p:nvSpPr>
        <p:spPr>
          <a:xfrm>
            <a:off x="6271264" y="1155630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16A7C6-D52A-B549-B849-E4FC27D7B4A1}"/>
              </a:ext>
            </a:extLst>
          </p:cNvPr>
          <p:cNvSpPr txBox="1"/>
          <p:nvPr/>
        </p:nvSpPr>
        <p:spPr>
          <a:xfrm>
            <a:off x="5844199" y="2774975"/>
            <a:ext cx="64375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◎용돈을 받으면 무엇을 합니까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BE69F3-E076-C642-86D5-C608132F4A24}"/>
              </a:ext>
            </a:extLst>
          </p:cNvPr>
          <p:cNvSpPr txBox="1"/>
          <p:nvPr/>
        </p:nvSpPr>
        <p:spPr>
          <a:xfrm>
            <a:off x="5820218" y="3693548"/>
            <a:ext cx="6437502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◎저축을 해서 돈을 모으면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 무엇을 하고 싶습니까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7CE1FDF2-46AC-1C4F-A282-A5F05B7A10C3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310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2620" y="213308"/>
            <a:ext cx="4606760" cy="77379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400" dirty="0"/>
              <a:t>Unit 12 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 어휘</a:t>
            </a:r>
            <a:r>
              <a:rPr lang="en-US" altLang="ko-KR" sz="2400" dirty="0"/>
              <a:t> </a:t>
            </a:r>
            <a:r>
              <a:rPr lang="ko-KR" altLang="en-US" sz="2400" dirty="0"/>
              <a:t> </a:t>
            </a:r>
            <a:r>
              <a:rPr lang="en-US" altLang="ko-KR" sz="2400" dirty="0">
                <a:hlinkClick r:id="rId2"/>
              </a:rPr>
              <a:t>Vocabulary-flashcards</a:t>
            </a:r>
            <a:r>
              <a:rPr lang="en-US" altLang="ko-KR" sz="2400" dirty="0"/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810432" y="135052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저금통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2189891" y="134688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용돈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2189891" y="202388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용돈 기입장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2189891" y="2700879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아껴 쓰다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2189891" y="337787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저축</a:t>
            </a:r>
            <a:r>
              <a:rPr lang="en-US" altLang="ko-KR" sz="2800" dirty="0"/>
              <a:t>/</a:t>
            </a:r>
            <a:r>
              <a:rPr lang="ko-KR" altLang="en-US" sz="2800" dirty="0"/>
              <a:t>저금하다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2189891" y="4054873"/>
            <a:ext cx="4095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(</a:t>
            </a:r>
            <a:r>
              <a:rPr lang="ko-KR" altLang="en-US" sz="2800" dirty="0"/>
              <a:t>돈이</a:t>
            </a:r>
            <a:r>
              <a:rPr lang="en-US" altLang="ko-KR" sz="2800" dirty="0"/>
              <a:t>)</a:t>
            </a:r>
            <a:r>
              <a:rPr lang="ko-KR" altLang="en-US" sz="2800" dirty="0"/>
              <a:t>남다</a:t>
            </a:r>
            <a:r>
              <a:rPr lang="en-US" altLang="ko-KR" sz="2800" dirty="0"/>
              <a:t>/(</a:t>
            </a:r>
            <a:r>
              <a:rPr lang="ko-KR" altLang="en-US" sz="2800" dirty="0"/>
              <a:t>돈을</a:t>
            </a:r>
            <a:r>
              <a:rPr lang="en-US" altLang="ko-KR" sz="2800" dirty="0"/>
              <a:t>)</a:t>
            </a:r>
            <a:r>
              <a:rPr lang="ko-KR" altLang="en-US" sz="2800" dirty="0"/>
              <a:t> 남기다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2189891" y="473187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돈을 쓰다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2189891" y="5408867"/>
            <a:ext cx="386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가치가 있다</a:t>
            </a:r>
            <a:r>
              <a:rPr lang="en-US" altLang="ko-KR" sz="2800" dirty="0"/>
              <a:t>/</a:t>
            </a:r>
            <a:r>
              <a:rPr lang="ko-KR" altLang="en-US" sz="2800" dirty="0"/>
              <a:t>없다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810432" y="202170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티끌 모아 태산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810432" y="269288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돈을 모으다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810432" y="336406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심부름을 하다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810432" y="403524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돈이 들다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810432" y="4706428"/>
            <a:ext cx="436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돈을 낭비하다</a:t>
            </a:r>
            <a:endParaRPr lang="en-US" sz="2800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33293053-9B69-1A45-A10B-BFC972A06865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4309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4" grpId="0"/>
      <p:bldP spid="28" grpId="0"/>
      <p:bldP spid="32" grpId="0"/>
      <p:bldP spid="36" grpId="0"/>
      <p:bldP spid="40" grpId="0"/>
      <p:bldP spid="21" grpId="0"/>
      <p:bldP spid="26" grpId="0"/>
      <p:bldP spid="30" grpId="0"/>
      <p:bldP spid="34" grpId="0"/>
      <p:bldP spid="38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68" y="198133"/>
            <a:ext cx="5203065" cy="7382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 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endParaRPr lang="en-US" sz="24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31571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고 말다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896971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달리기를 하다가 </a:t>
            </a:r>
            <a:r>
              <a:rPr lang="ko-KR" altLang="en-US" sz="3000" dirty="0">
                <a:solidFill>
                  <a:srgbClr val="FF0000"/>
                </a:solidFill>
              </a:rPr>
              <a:t>넘어지고 말았어요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04619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한 달 용돈을 일주일 만에 다  </a:t>
            </a:r>
            <a:r>
              <a:rPr lang="ko-KR" altLang="en-US" sz="3000" dirty="0">
                <a:solidFill>
                  <a:srgbClr val="FF0000"/>
                </a:solidFill>
              </a:rPr>
              <a:t>쓰고 말았어요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416676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오늘 숙제 다 했어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아니</a:t>
            </a:r>
            <a:r>
              <a:rPr lang="en-US" altLang="ko-KR" sz="3000" dirty="0"/>
              <a:t>,</a:t>
            </a:r>
            <a:r>
              <a:rPr lang="ko-KR" altLang="en-US" sz="3000" dirty="0"/>
              <a:t> 어제 숙제를 하다가 잠이  </a:t>
            </a:r>
            <a:r>
              <a:rPr lang="ko-KR" altLang="en-US" sz="3000" dirty="0">
                <a:solidFill>
                  <a:srgbClr val="FF0000"/>
                </a:solidFill>
              </a:rPr>
              <a:t>들고 말았어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914902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(Attached to a verb) This is used when something happens unintentionally or is     done very difficulty.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22B48CE-1357-504D-8607-34D0B8FA669A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76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고 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고 말다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1A871-E901-9E41-BEBD-F574A2EF8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788" y="2799980"/>
            <a:ext cx="3728423" cy="3270742"/>
          </a:xfrm>
          <a:prstGeom prst="rect">
            <a:avLst/>
          </a:prstGeom>
        </p:spPr>
      </p:pic>
      <p:sp>
        <p:nvSpPr>
          <p:cNvPr id="12" name="Rounded Rectangular Callout 11">
            <a:extLst>
              <a:ext uri="{FF2B5EF4-FFF2-40B4-BE49-F238E27FC236}">
                <a16:creationId xmlns:a16="http://schemas.microsoft.com/office/drawing/2014/main" id="{F4ADA097-DFCF-434D-B9AB-EA946574ABE0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팔에 깁스를 했네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3" name="Rounded Rectangular Callout 12">
            <a:extLst>
              <a:ext uri="{FF2B5EF4-FFF2-40B4-BE49-F238E27FC236}">
                <a16:creationId xmlns:a16="http://schemas.microsoft.com/office/drawing/2014/main" id="{30333B32-15AA-6240-BAEC-97A6941E0661}"/>
              </a:ext>
            </a:extLst>
          </p:cNvPr>
          <p:cNvSpPr/>
          <p:nvPr/>
        </p:nvSpPr>
        <p:spPr>
          <a:xfrm>
            <a:off x="7433074" y="2113742"/>
            <a:ext cx="4507320" cy="1399592"/>
          </a:xfrm>
          <a:prstGeom prst="wedgeRoundRectCallout">
            <a:avLst>
              <a:gd name="adj1" fmla="val -48814"/>
              <a:gd name="adj2" fmla="val 9742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미끄러져서 뼈에 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            금이             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1349E2-A4E4-6149-82E4-471EF9EE9BCE}"/>
              </a:ext>
            </a:extLst>
          </p:cNvPr>
          <p:cNvSpPr txBox="1"/>
          <p:nvPr/>
        </p:nvSpPr>
        <p:spPr>
          <a:xfrm>
            <a:off x="9378989" y="2799980"/>
            <a:ext cx="2205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가고 말았어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E4A90C-F3EE-854B-A2E1-50007A80D52D}"/>
              </a:ext>
            </a:extLst>
          </p:cNvPr>
          <p:cNvSpPr txBox="1"/>
          <p:nvPr/>
        </p:nvSpPr>
        <p:spPr>
          <a:xfrm>
            <a:off x="9378989" y="2771483"/>
            <a:ext cx="938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가다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4353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고 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634" y="3061634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용돈을 벌써 다 썼어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00597" y="2164364"/>
            <a:ext cx="4507320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친구 생일 선물을 사서 </a:t>
            </a:r>
            <a:endParaRPr lang="en-US" altLang="ko-KR" sz="2800" dirty="0">
              <a:solidFill>
                <a:schemeClr val="tx1"/>
              </a:solidFill>
            </a:endParaRPr>
          </a:p>
          <a:p>
            <a:r>
              <a:rPr lang="ko-KR" altLang="en-US" sz="2800" dirty="0">
                <a:solidFill>
                  <a:schemeClr val="tx1"/>
                </a:solidFill>
              </a:rPr>
              <a:t>            돈을 다             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9936568" y="2800024"/>
            <a:ext cx="938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쓰다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고 말다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C145F2-4339-844A-85B9-F013FC90CCBF}"/>
              </a:ext>
            </a:extLst>
          </p:cNvPr>
          <p:cNvSpPr txBox="1"/>
          <p:nvPr/>
        </p:nvSpPr>
        <p:spPr>
          <a:xfrm>
            <a:off x="9936568" y="2826036"/>
            <a:ext cx="22051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쓰고 말았어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829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2090936" y="1429763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고 말다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P.116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420A7-69BE-934C-B523-5AC4588DA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634" y="3061634"/>
            <a:ext cx="4352731" cy="2917591"/>
          </a:xfrm>
          <a:prstGeom prst="rect">
            <a:avLst/>
          </a:prstGeom>
        </p:spPr>
      </p:pic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8C89FB50-6D65-674B-ACB4-C24E1949B5BA}"/>
              </a:ext>
            </a:extLst>
          </p:cNvPr>
          <p:cNvSpPr/>
          <p:nvPr/>
        </p:nvSpPr>
        <p:spPr>
          <a:xfrm>
            <a:off x="251605" y="2185640"/>
            <a:ext cx="4804127" cy="1399592"/>
          </a:xfrm>
          <a:prstGeom prst="wedgeRoundRectCallout">
            <a:avLst>
              <a:gd name="adj1" fmla="val 35949"/>
              <a:gd name="adj2" fmla="val 88885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영화 재미있었어요</a:t>
            </a:r>
            <a:r>
              <a:rPr lang="en-US" altLang="ko-KR" sz="28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00597" y="2164364"/>
            <a:ext cx="4507320" cy="1399592"/>
          </a:xfrm>
          <a:prstGeom prst="wedgeRoundRectCallout">
            <a:avLst>
              <a:gd name="adj1" fmla="val -37500"/>
              <a:gd name="adj2" fmla="val 79833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감동적이어서 마지막에 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</a:t>
            </a:r>
            <a:endParaRPr lang="en-US" altLang="ko-KR" sz="28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9F3814-4FD5-5246-BE84-7C9BC4B5B856}"/>
              </a:ext>
            </a:extLst>
          </p:cNvPr>
          <p:cNvSpPr txBox="1"/>
          <p:nvPr/>
        </p:nvSpPr>
        <p:spPr>
          <a:xfrm>
            <a:off x="9048274" y="2864160"/>
            <a:ext cx="1643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울었어요</a:t>
            </a:r>
            <a:r>
              <a:rPr lang="en-US" altLang="ko-KR" sz="2800" dirty="0">
                <a:latin typeface="+mn-ea"/>
              </a:rPr>
              <a:t>.</a:t>
            </a:r>
            <a:endParaRPr lang="en-US" sz="2800" dirty="0">
              <a:latin typeface="+mn-ea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512089" y="194127"/>
            <a:ext cx="5167822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고 말다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C145F2-4339-844A-85B9-F013FC90CCBF}"/>
              </a:ext>
            </a:extLst>
          </p:cNvPr>
          <p:cNvSpPr txBox="1"/>
          <p:nvPr/>
        </p:nvSpPr>
        <p:spPr>
          <a:xfrm>
            <a:off x="9048274" y="2885436"/>
            <a:ext cx="2603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울고 말았어요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373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68" y="198133"/>
            <a:ext cx="5203065" cy="7382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12</a:t>
            </a:r>
            <a:r>
              <a:rPr lang="ko-KR" altLang="en-US" sz="2400" dirty="0"/>
              <a:t> 용돈을 모아서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endParaRPr lang="en-US" sz="24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47833" y="1102469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두다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773068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날씨가 좋아서 창문을 </a:t>
            </a:r>
            <a:r>
              <a:rPr lang="ko-KR" altLang="en-US" sz="3000" dirty="0">
                <a:solidFill>
                  <a:srgbClr val="FF0000"/>
                </a:solidFill>
              </a:rPr>
              <a:t>열어 두었어요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573628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보관함에 카메라와 가방을  </a:t>
            </a:r>
            <a:r>
              <a:rPr lang="ko-KR" altLang="en-US" sz="3000" dirty="0">
                <a:solidFill>
                  <a:srgbClr val="FF0000"/>
                </a:solidFill>
              </a:rPr>
              <a:t>넣어 두고 </a:t>
            </a:r>
            <a:r>
              <a:rPr lang="ko-KR" altLang="en-US" sz="3000" dirty="0"/>
              <a:t>박물관에 들어갔어요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47833" y="4158403"/>
            <a:ext cx="11696333" cy="2094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기회가 되면 방학 때 외국에 여행을 가고 싶은데 뭘 준비하면 </a:t>
            </a:r>
            <a:endParaRPr lang="en-US" altLang="ko-KR" sz="3000" dirty="0"/>
          </a:p>
          <a:p>
            <a:pPr>
              <a:lnSpc>
                <a:spcPct val="150000"/>
              </a:lnSpc>
            </a:pPr>
            <a:r>
              <a:rPr lang="ko-KR" altLang="en-US" sz="3000" dirty="0"/>
              <a:t>         좋을까요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그 나라의 말을 </a:t>
            </a:r>
            <a:r>
              <a:rPr lang="ko-KR" altLang="en-US" sz="3000" dirty="0">
                <a:solidFill>
                  <a:srgbClr val="FF0000"/>
                </a:solidFill>
              </a:rPr>
              <a:t>배워 두세요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748800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(Attached to a verb) This is used when some</a:t>
            </a:r>
            <a:r>
              <a:rPr lang="ko-KR" altLang="en-US" sz="2500" dirty="0"/>
              <a:t> </a:t>
            </a:r>
            <a:r>
              <a:rPr lang="en-US" altLang="ko-KR" sz="2500" dirty="0"/>
              <a:t>action lasts or is done to prepare for another event.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22B48CE-1357-504D-8607-34D0B8FA669A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15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975</Words>
  <Application>Microsoft Office PowerPoint</Application>
  <PresentationFormat>Widescreen</PresentationFormat>
  <Paragraphs>189</Paragraphs>
  <Slides>22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굴림</vt:lpstr>
      <vt:lpstr>맑은 고딕</vt:lpstr>
      <vt:lpstr>맑은 고딕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12 용돈을 모아서  어휘  Vocabulary-flashcards </vt:lpstr>
      <vt:lpstr>Unit 12 용돈을 모아서 문법과 표현 1</vt:lpstr>
      <vt:lpstr>PowerPoint Presentation</vt:lpstr>
      <vt:lpstr>PowerPoint Presentation</vt:lpstr>
      <vt:lpstr>PowerPoint Presentation</vt:lpstr>
      <vt:lpstr>Unit 12 용돈을 모아서 문법과 표현 2</vt:lpstr>
      <vt:lpstr>PowerPoint Presentation</vt:lpstr>
      <vt:lpstr>PowerPoint Presentation</vt:lpstr>
      <vt:lpstr>PowerPoint Presentation</vt:lpstr>
      <vt:lpstr>PowerPoint Presentation</vt:lpstr>
      <vt:lpstr>듣고 말해 봐요 P.118</vt:lpstr>
      <vt:lpstr>읽고 써 봐요 P.120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25</cp:revision>
  <dcterms:created xsi:type="dcterms:W3CDTF">2020-04-25T20:09:44Z</dcterms:created>
  <dcterms:modified xsi:type="dcterms:W3CDTF">2020-05-05T00:52:15Z</dcterms:modified>
</cp:coreProperties>
</file>